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77" r:id="rId4"/>
  </p:sldMasterIdLst>
  <p:notesMasterIdLst>
    <p:notesMasterId r:id="rId23"/>
  </p:notesMasterIdLst>
  <p:handoutMasterIdLst>
    <p:handoutMasterId r:id="rId24"/>
  </p:handoutMasterIdLst>
  <p:sldIdLst>
    <p:sldId id="286" r:id="rId5"/>
    <p:sldId id="1102" r:id="rId6"/>
    <p:sldId id="1243" r:id="rId7"/>
    <p:sldId id="1287" r:id="rId8"/>
    <p:sldId id="1277" r:id="rId9"/>
    <p:sldId id="1288" r:id="rId10"/>
    <p:sldId id="1279" r:id="rId11"/>
    <p:sldId id="1280" r:id="rId12"/>
    <p:sldId id="1289" r:id="rId13"/>
    <p:sldId id="1278" r:id="rId14"/>
    <p:sldId id="1281" r:id="rId15"/>
    <p:sldId id="1282" r:id="rId16"/>
    <p:sldId id="1290" r:id="rId17"/>
    <p:sldId id="1283" r:id="rId18"/>
    <p:sldId id="1284" r:id="rId19"/>
    <p:sldId id="1286" r:id="rId20"/>
    <p:sldId id="1285" r:id="rId21"/>
    <p:sldId id="1262" r:id="rId2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ma Kaziliuniene" initials="RK" lastIdx="31" clrIdx="0"/>
  <p:cmAuthor id="1" name="Justinas Markauskas" initials="JM" lastIdx="45" clrIdx="1"/>
  <p:cmAuthor id="2" name="Justinas" initials="J" lastIdx="35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639D"/>
    <a:srgbClr val="E8EAF0"/>
    <a:srgbClr val="CED3DF"/>
    <a:srgbClr val="0000FF"/>
    <a:srgbClr val="CBD9D4"/>
    <a:srgbClr val="CBDBD4"/>
    <a:srgbClr val="CBDDD4"/>
    <a:srgbClr val="CBDAD8"/>
    <a:srgbClr val="CBDACE"/>
    <a:srgbClr val="D4D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89247" autoAdjust="0"/>
  </p:normalViewPr>
  <p:slideViewPr>
    <p:cSldViewPr>
      <p:cViewPr>
        <p:scale>
          <a:sx n="100" d="100"/>
          <a:sy n="100" d="100"/>
        </p:scale>
        <p:origin x="-1042" y="-17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5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notesViewPr>
    <p:cSldViewPr>
      <p:cViewPr varScale="1">
        <p:scale>
          <a:sx n="62" d="100"/>
          <a:sy n="62" d="100"/>
        </p:scale>
        <p:origin x="-3356" y="-1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4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817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1817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19BF9FD-4E73-40D8-9210-CE0BE47438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8968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4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715109"/>
            <a:ext cx="5438775" cy="4469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817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1817"/>
            <a:ext cx="2946400" cy="4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89A0CFC9-CADB-4011-9587-4DE730B2E8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4902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" y="744538"/>
            <a:ext cx="6615113" cy="3722687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z="1100" dirty="0" smtClean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92B6C7C-1EBD-46ED-91F0-3ABA719E2D0F}" type="slidenum">
              <a:rPr lang="en-GB" smtClean="0"/>
              <a:pPr/>
              <a:t>1</a:t>
            </a:fld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66579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810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855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810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517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810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810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lt-LT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810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lt-LT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810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t-LT" altLang="lt-LT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6B77060-A6FA-4608-BED2-E4AA85577E4D}" type="slidenum">
              <a:rPr lang="lt-LT" altLang="lt-L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lt-LT" altLang="lt-LT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t-LT" altLang="lt-LT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6B77060-A6FA-4608-BED2-E4AA85577E4D}" type="slidenum">
              <a:rPr lang="lt-LT" altLang="lt-L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lt-LT" altLang="lt-LT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69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t-LT" altLang="lt-LT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6B77060-A6FA-4608-BED2-E4AA85577E4D}" type="slidenum">
              <a:rPr lang="lt-LT" altLang="lt-L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lt-LT" altLang="lt-L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t-LT" altLang="lt-LT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6B77060-A6FA-4608-BED2-E4AA85577E4D}" type="slidenum">
              <a:rPr lang="lt-LT" altLang="lt-L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lt-LT" altLang="lt-L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t-LT" altLang="lt-LT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6B77060-A6FA-4608-BED2-E4AA85577E4D}" type="slidenum">
              <a:rPr lang="lt-LT" altLang="lt-L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lt-LT" altLang="lt-L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4538"/>
            <a:ext cx="6615113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None/>
            </a:pPr>
            <a:endParaRPr lang="en-US" altLang="lt-LT" baseline="0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6B77060-A6FA-4608-BED2-E4AA85577E4D}" type="slidenum">
              <a:rPr lang="lt-LT" altLang="lt-L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lt-LT" altLang="lt-L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790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075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0CFC9-CADB-4011-9587-4DE730B2E8EC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374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14299"/>
            <a:ext cx="1981200" cy="4917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15442"/>
            <a:ext cx="6705600" cy="4914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1539720"/>
            <a:ext cx="1981200" cy="13716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1539720"/>
            <a:ext cx="6324600" cy="13716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10489"/>
            <a:ext cx="6705600" cy="49171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10489"/>
            <a:ext cx="1956046" cy="49171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05979"/>
            <a:ext cx="1676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14299"/>
            <a:ext cx="1981200" cy="49171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15442"/>
            <a:ext cx="6705600" cy="4914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800" y="2169208"/>
            <a:ext cx="1600201" cy="123444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169208"/>
            <a:ext cx="6324600" cy="123444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9304"/>
            <a:ext cx="4038600" cy="330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9304"/>
            <a:ext cx="4038600" cy="330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1828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27658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91828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27658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13189"/>
            <a:ext cx="8831802" cy="49171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13157"/>
            <a:ext cx="1981200" cy="4917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14300"/>
            <a:ext cx="6705600" cy="4914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8600"/>
            <a:ext cx="586740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1597914"/>
            <a:ext cx="1673352" cy="2112264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342900"/>
            <a:ext cx="1675660" cy="1255014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13157"/>
            <a:ext cx="1981200" cy="4917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14300"/>
            <a:ext cx="6705600" cy="49149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1600200"/>
            <a:ext cx="1676400" cy="222885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345186"/>
            <a:ext cx="1676400" cy="1255014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226228"/>
            <a:ext cx="8831802" cy="37841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14301"/>
            <a:ext cx="8814047" cy="10098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66885"/>
            <a:ext cx="8381260" cy="7907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89303"/>
            <a:ext cx="8407893" cy="3305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8" r:id="rId1"/>
    <p:sldLayoutId id="2147484479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79512" y="3291830"/>
            <a:ext cx="6624736" cy="1260140"/>
          </a:xfrm>
        </p:spPr>
        <p:txBody>
          <a:bodyPr/>
          <a:lstStyle/>
          <a:p>
            <a:r>
              <a:rPr lang="en-US" sz="1800" b="1" dirty="0" smtClean="0"/>
              <a:t>	Linas </a:t>
            </a:r>
            <a:r>
              <a:rPr lang="en-US" sz="1800" b="1" dirty="0"/>
              <a:t>Jurkšas 	</a:t>
            </a:r>
            <a:r>
              <a:rPr lang="en-US" sz="1800" b="1" dirty="0" smtClean="0"/>
              <a:t>		Hector </a:t>
            </a:r>
            <a:r>
              <a:rPr lang="en-US" sz="1800" b="1" dirty="0" err="1" smtClean="0"/>
              <a:t>Carcel</a:t>
            </a:r>
            <a:endParaRPr lang="en-US" sz="1800" b="1" dirty="0" smtClean="0"/>
          </a:p>
          <a:p>
            <a:r>
              <a:rPr lang="en-US" sz="1400" b="1" i="1" dirty="0"/>
              <a:t>Vilnius University,</a:t>
            </a:r>
            <a:r>
              <a:rPr lang="en-US" sz="1400" i="1" dirty="0"/>
              <a:t> </a:t>
            </a:r>
            <a:r>
              <a:rPr lang="en-US" sz="1400" b="1" i="1" dirty="0"/>
              <a:t>Bank </a:t>
            </a:r>
            <a:r>
              <a:rPr lang="en-US" sz="1400" b="1" i="1" dirty="0" smtClean="0"/>
              <a:t>of Lithuania 		Bank </a:t>
            </a:r>
            <a:r>
              <a:rPr lang="en-US" sz="1400" b="1" i="1" dirty="0"/>
              <a:t>of </a:t>
            </a:r>
            <a:r>
              <a:rPr lang="en-US" sz="1400" b="1" i="1" dirty="0" smtClean="0"/>
              <a:t>Lithuania</a:t>
            </a:r>
            <a:endParaRPr lang="lt-LT" sz="1400" i="1" dirty="0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51520" y="1923678"/>
            <a:ext cx="5976664" cy="792088"/>
          </a:xfrm>
        </p:spPr>
        <p:txBody>
          <a:bodyPr>
            <a:normAutofit fontScale="90000"/>
          </a:bodyPr>
          <a:lstStyle/>
          <a:p>
            <a:pPr algn="ctr" eaLnBrk="1" hangingPunct="1">
              <a:spcBef>
                <a:spcPts val="600"/>
              </a:spcBef>
              <a:spcAft>
                <a:spcPts val="1800"/>
              </a:spcAft>
            </a:pP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US" sz="2800" dirty="0"/>
              <a:t>Monetary Policy Interaction with Government Bond Yields and </a:t>
            </a:r>
            <a:r>
              <a:rPr lang="en-US" sz="2800" dirty="0" smtClean="0"/>
              <a:t>Liquidity</a:t>
            </a:r>
            <a:endParaRPr lang="en-GB" sz="2800" b="0" dirty="0" smtClean="0"/>
          </a:p>
        </p:txBody>
      </p:sp>
      <p:pic>
        <p:nvPicPr>
          <p:cNvPr id="1026" name="Picture 2" descr="Vaizdo rezultatas pagal uÅ¾klausÄ âvilnius universityâ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907" y="339502"/>
            <a:ext cx="1223549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aizdo rezultatas pagal uÅ¾klausÄ âlietuvos bankasâ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968" y="1923678"/>
            <a:ext cx="2162536" cy="91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8424558"/>
              </p:ext>
            </p:extLst>
          </p:nvPr>
        </p:nvGraphicFramePr>
        <p:xfrm>
          <a:off x="251521" y="1531783"/>
          <a:ext cx="8640958" cy="3262804"/>
        </p:xfrm>
        <a:graphic>
          <a:graphicData uri="http://schemas.openxmlformats.org/drawingml/2006/table">
            <a:tbl>
              <a:tblPr firstRow="1" firstCol="1" bandRow="1"/>
              <a:tblGrid>
                <a:gridCol w="1624795"/>
                <a:gridCol w="4726679"/>
                <a:gridCol w="1033961"/>
                <a:gridCol w="1255523"/>
              </a:tblGrid>
              <a:tr h="233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Name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Brief Description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1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Exp. sign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1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Source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Lag Yield Spread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Lagged value (by 1-day) of the yield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spread (over OIS).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~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MTS,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Thomson Reuters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(Il-)liquidity Indicator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Different types of indicators: illiquidity score (including ask and bid prices), average bid-ask spread, quoted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quantities.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+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MTS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CDS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Country- and maturity-matched </a:t>
                      </a: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price of particular credit default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swap.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+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Thomson Reuters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Common Risk Factor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First principal component from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risk </a:t>
                      </a: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indicators: Composite Indicator of Systemic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Stress, </a:t>
                      </a:r>
                      <a:r>
                        <a:rPr lang="en-US" sz="1200" dirty="0" err="1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VStoxx</a:t>
                      </a: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euro area volatility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index, </a:t>
                      </a: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MOVE bond market volatility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index, </a:t>
                      </a: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spread between BBB and AAA rating euro area corporate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bonds.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+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Thomson Reuters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Maturity Spread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Difference in years between government bond maturity and comparable OIS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maturity.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+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MTS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, Thomson Reuters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Dummy On-The-Run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Three newest issuances from the same country and maturity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bucket.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lt-LT" sz="120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MTS</a:t>
                      </a:r>
                      <a:endParaRPr lang="lt-LT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Data: explanatory variables</a:t>
            </a:r>
            <a:endParaRPr lang="lt-LT" sz="30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17248" y="1183853"/>
            <a:ext cx="848431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15900"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15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8925" algn="l"/>
                <a:tab pos="822325" algn="l"/>
              </a:tabLst>
            </a:pPr>
            <a:r>
              <a:rPr kumimoji="0" lang="en-US" altLang="lt-LT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Description of the explanatory variables and possible effect on dependent variable (yield spreads)</a:t>
            </a:r>
            <a:endParaRPr kumimoji="0" lang="lt-LT" altLang="lt-LT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00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endParaRPr lang="lt-LT" sz="160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𝛥</m:t>
                          </m:r>
                          <m:r>
                            <a:rPr lang="en-US" sz="1600" i="1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= 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lt-LT" sz="16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lt-LT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/>
                                </a:rPr>
                                <m:t>×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𝛥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𝑌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sz="1600" i="1">
                              <a:latin typeface="Cambria Math"/>
                            </a:rPr>
                            <m:t>+ </m:t>
                          </m:r>
                          <m:r>
                            <a:rPr lang="en-US" sz="1600" b="1" i="1">
                              <a:latin typeface="Cambria Math"/>
                            </a:rPr>
                            <m:t>𝜷</m:t>
                          </m:r>
                        </m:e>
                        <m:sub>
                          <m:r>
                            <a:rPr lang="en-US" sz="1600" b="1" i="1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×</m:t>
                      </m:r>
                      <m:sSub>
                        <m:sSubPr>
                          <m:ctrlPr>
                            <a:rPr lang="lt-LT" sz="16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1" i="1">
                              <a:latin typeface="Cambria Math"/>
                            </a:rPr>
                            <m:t>𝜟</m:t>
                          </m:r>
                          <m:r>
                            <a:rPr lang="en-US" sz="1600" b="1" i="1"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en-US" sz="1600" b="1" i="1">
                              <a:latin typeface="Cambria Math"/>
                            </a:rPr>
                            <m:t>𝒊</m:t>
                          </m:r>
                          <m:r>
                            <a:rPr lang="en-US" sz="1600" b="1" i="1">
                              <a:latin typeface="Cambria Math"/>
                            </a:rPr>
                            <m:t>,</m:t>
                          </m:r>
                          <m:r>
                            <a:rPr lang="en-US" sz="1600" b="1" i="1">
                              <a:latin typeface="Cambria Math"/>
                            </a:rPr>
                            <m:t>𝒕</m:t>
                          </m:r>
                          <m:r>
                            <a:rPr lang="en-US" sz="1600" b="1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×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𝛥</m:t>
                          </m:r>
                          <m:r>
                            <a:rPr lang="en-US" sz="1600" i="1">
                              <a:latin typeface="Cambria Math"/>
                            </a:rPr>
                            <m:t>𝐶𝐷𝑆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𝑡</m:t>
                          </m:r>
                          <m:r>
                            <a:rPr lang="en-US" sz="1600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×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𝛥</m:t>
                          </m:r>
                          <m:r>
                            <a:rPr lang="en-US" sz="16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𝑡</m:t>
                          </m:r>
                          <m:r>
                            <a:rPr lang="en-US" sz="1600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×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𝑡</m:t>
                          </m:r>
                          <m:r>
                            <a:rPr lang="en-US" sz="1600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×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𝑡</m:t>
                          </m:r>
                          <m:r>
                            <a:rPr lang="en-US" sz="1600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lt-LT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𝑡</m:t>
                          </m:r>
                          <m:r>
                            <a:rPr lang="en-US" sz="1600" i="1">
                              <a:latin typeface="Cambria Math"/>
                            </a:rPr>
                            <m:t> </m:t>
                          </m:r>
                        </m:sub>
                      </m:sSub>
                    </m:oMath>
                  </m:oMathPara>
                </a14:m>
                <a:endParaRPr lang="en-US" sz="1600" dirty="0" smtClean="0"/>
              </a:p>
              <a:p>
                <a:pPr marL="0" indent="0">
                  <a:buNone/>
                </a:pPr>
                <a:endParaRPr lang="lt-LT" sz="1500" i="1" dirty="0" smtClean="0"/>
              </a:p>
              <a:p>
                <a:pPr marL="0" indent="0">
                  <a:buNone/>
                </a:pPr>
                <a:r>
                  <a:rPr lang="en-US" sz="1500" i="1" dirty="0" err="1" smtClean="0"/>
                  <a:t>i</a:t>
                </a:r>
                <a:r>
                  <a:rPr lang="en-US" sz="1500" dirty="0" smtClean="0"/>
                  <a:t> – a </a:t>
                </a:r>
                <a:r>
                  <a:rPr lang="en-US" sz="1500" dirty="0"/>
                  <a:t>particular bond</a:t>
                </a:r>
                <a:r>
                  <a:rPr lang="en-US" sz="15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t </a:t>
                </a:r>
                <a:r>
                  <a:rPr lang="en-US" sz="1400" dirty="0"/>
                  <a:t>– </a:t>
                </a:r>
                <a:r>
                  <a:rPr lang="en-US" sz="1500" dirty="0" smtClean="0"/>
                  <a:t>time </a:t>
                </a:r>
                <a:r>
                  <a:rPr lang="en-US" sz="1500" dirty="0"/>
                  <a:t>(particular day), </a:t>
                </a:r>
                <a:endParaRPr lang="en-US" sz="1500" dirty="0" smtClean="0"/>
              </a:p>
              <a:p>
                <a:pPr marL="0" indent="0">
                  <a:buNone/>
                </a:pPr>
                <a:r>
                  <a:rPr lang="en-US" sz="1500" dirty="0" smtClean="0"/>
                  <a:t>Δ</a:t>
                </a:r>
                <a:r>
                  <a:rPr lang="en-US" sz="1500" i="1" dirty="0" smtClean="0"/>
                  <a:t>Y</a:t>
                </a:r>
                <a:r>
                  <a:rPr lang="en-US" sz="1500" dirty="0" smtClean="0"/>
                  <a:t> – daily </a:t>
                </a:r>
                <a:r>
                  <a:rPr lang="en-US" sz="1500" dirty="0"/>
                  <a:t>change of yield spread</a:t>
                </a:r>
                <a:r>
                  <a:rPr lang="en-US" sz="15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ΔL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daily </a:t>
                </a:r>
                <a:r>
                  <a:rPr lang="en-US" sz="1500" dirty="0"/>
                  <a:t>change of particular liquidity indicator</a:t>
                </a:r>
                <a:r>
                  <a:rPr lang="en-US" sz="15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ΔCDS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daily </a:t>
                </a:r>
                <a:r>
                  <a:rPr lang="en-US" sz="1500" dirty="0"/>
                  <a:t>change of </a:t>
                </a:r>
                <a:r>
                  <a:rPr lang="en-US" sz="1500" dirty="0" smtClean="0"/>
                  <a:t>maturity and country </a:t>
                </a:r>
                <a:r>
                  <a:rPr lang="en-US" sz="1500" dirty="0"/>
                  <a:t>matched CDS value</a:t>
                </a:r>
                <a:r>
                  <a:rPr lang="en-US" sz="15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ΔR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daily </a:t>
                </a:r>
                <a:r>
                  <a:rPr lang="en-US" sz="1500" dirty="0"/>
                  <a:t>change of first principal component of </a:t>
                </a:r>
                <a:r>
                  <a:rPr lang="en-US" sz="1500" dirty="0" smtClean="0"/>
                  <a:t>various financial risk </a:t>
                </a:r>
                <a:r>
                  <a:rPr lang="en-US" sz="1500" dirty="0"/>
                  <a:t>factors</a:t>
                </a:r>
                <a:r>
                  <a:rPr lang="en-US" sz="1500" dirty="0" smtClean="0"/>
                  <a:t>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C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the </a:t>
                </a:r>
                <a:r>
                  <a:rPr lang="en-US" sz="1500" dirty="0"/>
                  <a:t>control </a:t>
                </a:r>
                <a:r>
                  <a:rPr lang="en-US" sz="1500" dirty="0" smtClean="0"/>
                  <a:t>variable, i.e. residual </a:t>
                </a:r>
                <a:r>
                  <a:rPr lang="en-US" sz="1500" dirty="0"/>
                  <a:t>maturity </a:t>
                </a:r>
                <a:r>
                  <a:rPr lang="en-US" sz="1500" dirty="0" smtClean="0"/>
                  <a:t>gap,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D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a </a:t>
                </a:r>
                <a:r>
                  <a:rPr lang="en-US" sz="1500" dirty="0"/>
                  <a:t>dummy showing on-the-run </a:t>
                </a:r>
                <a:r>
                  <a:rPr lang="en-US" sz="1500" dirty="0" smtClean="0"/>
                  <a:t>status of the bond,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α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time-invariant </a:t>
                </a:r>
                <a:r>
                  <a:rPr lang="en-US" sz="1500" dirty="0"/>
                  <a:t>fixed-effect (in this case – bond-specific </a:t>
                </a:r>
                <a:r>
                  <a:rPr lang="en-US" sz="1500" dirty="0" smtClean="0"/>
                  <a:t>effect),</a:t>
                </a:r>
              </a:p>
              <a:p>
                <a:pPr marL="0" indent="0">
                  <a:buNone/>
                </a:pPr>
                <a:r>
                  <a:rPr lang="en-US" sz="1500" i="1" dirty="0" smtClean="0"/>
                  <a:t>u</a:t>
                </a:r>
                <a:r>
                  <a:rPr lang="en-US" sz="1500" dirty="0" smtClean="0"/>
                  <a:t> </a:t>
                </a:r>
                <a:r>
                  <a:rPr lang="en-US" sz="1500" dirty="0"/>
                  <a:t>– </a:t>
                </a:r>
                <a:r>
                  <a:rPr lang="en-US" sz="1500" dirty="0" smtClean="0"/>
                  <a:t>the </a:t>
                </a:r>
                <a:r>
                  <a:rPr lang="en-US" sz="1500" dirty="0"/>
                  <a:t>error term.</a:t>
                </a:r>
                <a:endParaRPr lang="lt-LT" sz="1500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endParaRPr lang="lt-LT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211" b="-3787"/>
                </a:stretch>
              </a:blipFill>
            </p:spPr>
            <p:txBody>
              <a:bodyPr/>
              <a:lstStyle/>
              <a:p>
                <a:r>
                  <a:rPr lang="lt-L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000" dirty="0"/>
              <a:t>Panel least squares </a:t>
            </a:r>
            <a:r>
              <a:rPr lang="en-US" sz="3000" dirty="0" smtClean="0"/>
              <a:t>regression method</a:t>
            </a:r>
            <a:endParaRPr lang="lt-LT" sz="3000" dirty="0"/>
          </a:p>
        </p:txBody>
      </p:sp>
    </p:spTree>
    <p:extLst>
      <p:ext uri="{BB962C8B-B14F-4D97-AF65-F5344CB8AC3E}">
        <p14:creationId xmlns:p14="http://schemas.microsoft.com/office/powerpoint/2010/main" val="32813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6234036"/>
              </p:ext>
            </p:extLst>
          </p:nvPr>
        </p:nvGraphicFramePr>
        <p:xfrm>
          <a:off x="971600" y="1419622"/>
          <a:ext cx="7056784" cy="3591165"/>
        </p:xfrm>
        <a:graphic>
          <a:graphicData uri="http://schemas.openxmlformats.org/drawingml/2006/table">
            <a:tbl>
              <a:tblPr firstRow="1" firstCol="1" bandRow="1"/>
              <a:tblGrid>
                <a:gridCol w="1584176"/>
                <a:gridCol w="1263383"/>
                <a:gridCol w="1467259"/>
                <a:gridCol w="1467259"/>
                <a:gridCol w="1075944"/>
                <a:gridCol w="198763"/>
              </a:tblGrid>
              <a:tr h="219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Dependent Variable: 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Yield Spread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</a:tr>
              <a:tr h="21336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Lag Δ Yield Spread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-0.01061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-0.06093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-0.06092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-0.06171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409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(-0.25)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(-1.6)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(-1.6)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(-1.62)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87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Illiquidity Score</a:t>
                      </a:r>
                      <a:endParaRPr lang="lt-LT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0.01091***</a:t>
                      </a:r>
                      <a:endParaRPr lang="lt-LT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0.00816***</a:t>
                      </a:r>
                      <a:endParaRPr lang="lt-LT" sz="13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0.00803***</a:t>
                      </a:r>
                      <a:endParaRPr lang="lt-LT" sz="13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0.00812***</a:t>
                      </a:r>
                      <a:endParaRPr lang="lt-LT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60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(4.19)</a:t>
                      </a:r>
                      <a:endParaRPr lang="lt-LT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(4.01)</a:t>
                      </a:r>
                      <a:endParaRPr lang="lt-LT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(3.98)</a:t>
                      </a:r>
                      <a:endParaRPr lang="lt-LT" sz="13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(4.03)</a:t>
                      </a:r>
                      <a:endParaRPr lang="lt-LT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81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CDS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0.00542***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0.00536***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0.00545***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60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(40.13)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(39.56)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(40.33)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75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</a:t>
                      </a: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Common Risk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0.00794***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0.00747***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831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(9.4)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(8.84)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3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Maturity Spread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0.06764***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486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(29.41)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50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Dummy </a:t>
                      </a: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On-The-Run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3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-0.00053**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60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(-2.03)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Observations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450 410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450 410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450 410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450 410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Unique ISINs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501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501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501</a:t>
                      </a:r>
                      <a:endParaRPr lang="lt-L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501</a:t>
                      </a:r>
                      <a:endParaRPr lang="lt-L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t-LT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lt-LT" sz="3000" dirty="0"/>
              <a:t>Results I: baseline model</a:t>
            </a:r>
            <a:endParaRPr lang="lt-LT" sz="30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20033" y="1131590"/>
            <a:ext cx="831561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15900"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 eaLnBrk="1" hangingPunct="1"/>
            <a:r>
              <a:rPr lang="en-US" sz="1400" b="1" dirty="0" smtClean="0">
                <a:latin typeface="+mj-lt"/>
              </a:rPr>
              <a:t>Results </a:t>
            </a:r>
            <a:r>
              <a:rPr lang="en-US" sz="1400" b="1" dirty="0">
                <a:latin typeface="+mj-lt"/>
              </a:rPr>
              <a:t>of the panel regressions with different factors impacting government bond yield spreads</a:t>
            </a:r>
            <a:endParaRPr kumimoji="0" lang="lt-LT" altLang="lt-LT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638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 smtClean="0"/>
              <a:t>Full period split to 4 different MP regimes:</a:t>
            </a:r>
          </a:p>
          <a:p>
            <a:pPr marL="457200" indent="-457200">
              <a:buAutoNum type="arabicParenR"/>
            </a:pPr>
            <a:r>
              <a:rPr lang="en-US" sz="1800" dirty="0" smtClean="0"/>
              <a:t>1 </a:t>
            </a:r>
            <a:r>
              <a:rPr lang="en-US" sz="1800" dirty="0"/>
              <a:t>June 2011 </a:t>
            </a:r>
            <a:r>
              <a:rPr lang="en-US" sz="1800" dirty="0" smtClean="0"/>
              <a:t>- 1 </a:t>
            </a:r>
            <a:r>
              <a:rPr lang="en-US" sz="1800" dirty="0"/>
              <a:t>August </a:t>
            </a:r>
            <a:r>
              <a:rPr lang="en-US" sz="1800" dirty="0" smtClean="0"/>
              <a:t>2012: no </a:t>
            </a:r>
            <a:r>
              <a:rPr lang="en-US" sz="1800" dirty="0"/>
              <a:t>non-standard measures were </a:t>
            </a:r>
            <a:r>
              <a:rPr lang="en-US" sz="1800" dirty="0" smtClean="0"/>
              <a:t>announced; </a:t>
            </a:r>
          </a:p>
          <a:p>
            <a:pPr marL="457200" indent="-457200">
              <a:buAutoNum type="arabicParenR"/>
            </a:pPr>
            <a:r>
              <a:rPr lang="en-US" sz="1800" dirty="0" smtClean="0"/>
              <a:t>2 </a:t>
            </a:r>
            <a:r>
              <a:rPr lang="en-US" sz="1800" dirty="0"/>
              <a:t>August </a:t>
            </a:r>
            <a:r>
              <a:rPr lang="en-US" sz="1800" dirty="0" smtClean="0"/>
              <a:t>2012 - 4 </a:t>
            </a:r>
            <a:r>
              <a:rPr lang="en-US" sz="1800" dirty="0"/>
              <a:t>June </a:t>
            </a:r>
            <a:r>
              <a:rPr lang="en-US" sz="1800" dirty="0" smtClean="0"/>
              <a:t>2014: from </a:t>
            </a:r>
            <a:r>
              <a:rPr lang="en-US" sz="1800" dirty="0"/>
              <a:t>announcement date of </a:t>
            </a:r>
            <a:r>
              <a:rPr lang="en-US" sz="1800" dirty="0" smtClean="0"/>
              <a:t>OMT;</a:t>
            </a:r>
          </a:p>
          <a:p>
            <a:pPr marL="457200" indent="-457200">
              <a:buAutoNum type="arabicParenR"/>
            </a:pPr>
            <a:r>
              <a:rPr lang="en-US" sz="1800" dirty="0" smtClean="0"/>
              <a:t>5 </a:t>
            </a:r>
            <a:r>
              <a:rPr lang="en-US" sz="1800" dirty="0"/>
              <a:t>June </a:t>
            </a:r>
            <a:r>
              <a:rPr lang="en-US" sz="1800" dirty="0" smtClean="0"/>
              <a:t>2014 - 21 </a:t>
            </a:r>
            <a:r>
              <a:rPr lang="en-US" sz="1800" dirty="0"/>
              <a:t>January </a:t>
            </a:r>
            <a:r>
              <a:rPr lang="en-US" sz="1800" dirty="0" smtClean="0"/>
              <a:t>2015</a:t>
            </a:r>
            <a:r>
              <a:rPr lang="en-US" sz="1800" dirty="0"/>
              <a:t>:</a:t>
            </a:r>
            <a:r>
              <a:rPr lang="en-US" sz="1800" dirty="0" smtClean="0"/>
              <a:t> from announcement date of negative DFR; </a:t>
            </a:r>
          </a:p>
          <a:p>
            <a:pPr marL="457200" indent="-457200">
              <a:buAutoNum type="arabicParenR"/>
            </a:pPr>
            <a:r>
              <a:rPr lang="en-US" sz="1800" dirty="0" smtClean="0"/>
              <a:t>22 </a:t>
            </a:r>
            <a:r>
              <a:rPr lang="en-US" sz="1800" dirty="0"/>
              <a:t>January </a:t>
            </a:r>
            <a:r>
              <a:rPr lang="en-US" sz="1800" dirty="0" smtClean="0"/>
              <a:t>2015 – March 2018: from announcement date of PSPP.</a:t>
            </a:r>
            <a:endParaRPr lang="lt-LT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Model II: different MP regimes</a:t>
            </a:r>
            <a:endParaRPr lang="lt-LT" sz="3000" dirty="0"/>
          </a:p>
        </p:txBody>
      </p:sp>
    </p:spTree>
    <p:extLst>
      <p:ext uri="{BB962C8B-B14F-4D97-AF65-F5344CB8AC3E}">
        <p14:creationId xmlns:p14="http://schemas.microsoft.com/office/powerpoint/2010/main" val="17720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984144"/>
              </p:ext>
            </p:extLst>
          </p:nvPr>
        </p:nvGraphicFramePr>
        <p:xfrm>
          <a:off x="683568" y="1517867"/>
          <a:ext cx="7848872" cy="3517391"/>
        </p:xfrm>
        <a:graphic>
          <a:graphicData uri="http://schemas.openxmlformats.org/drawingml/2006/table">
            <a:tbl>
              <a:tblPr firstRow="1" firstCol="1" bandRow="1"/>
              <a:tblGrid>
                <a:gridCol w="1635656"/>
                <a:gridCol w="1503894"/>
                <a:gridCol w="1618722"/>
                <a:gridCol w="1659421"/>
                <a:gridCol w="1431179"/>
              </a:tblGrid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Dependent Variable: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Yield Spread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</a:tr>
              <a:tr h="31013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Period: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Until Aug 2012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Aug 2012 - Jun 2014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Jun 2014 - Jan 2015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After Jan 2015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Lag Δ Yield Spread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-0.06162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-0.01858*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-0.06436***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-0.10155***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202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(-0.99)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(-1.8)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(-3.42)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(-5.57)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Illiquidity Score</a:t>
                      </a:r>
                      <a:endParaRPr lang="lt-LT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0.03058***</a:t>
                      </a:r>
                      <a:endParaRPr lang="lt-L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0.00344*</a:t>
                      </a:r>
                      <a:endParaRPr lang="lt-L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0.00428</a:t>
                      </a:r>
                      <a:endParaRPr lang="lt-LT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0.00138</a:t>
                      </a:r>
                      <a:endParaRPr lang="lt-LT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160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(7.49)</a:t>
                      </a:r>
                      <a:endParaRPr lang="lt-L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(1.95)</a:t>
                      </a:r>
                      <a:endParaRPr lang="lt-L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(1.59)</a:t>
                      </a:r>
                      <a:endParaRPr lang="lt-LT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(0.86)</a:t>
                      </a:r>
                      <a:endParaRPr lang="lt-L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4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CDS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0.00544***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0.00585***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0.00446***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0.00427***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126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(33.46)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(31.45)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(16.86)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(18.01)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Common Risk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0.00947***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-0.0018*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0.01499***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0.00908***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(4.26)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(-1.82)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(10.81)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(12.18)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7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Maturity Spread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0.06191***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0.08164***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0.06409***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0.0616***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24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(10.17)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(14.7)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(7.44)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(22.13)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2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Dummy On-The-Run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-0.00021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-0.00227***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-0.00095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-0.00015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5211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(-0.14)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(-3.31)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(-1.55)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(-0.43)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Observations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70 923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115 845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42 052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221 590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Unique ISINs</a:t>
                      </a:r>
                      <a:endParaRPr lang="lt-L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278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320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286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389</a:t>
                      </a:r>
                      <a:endParaRPr lang="lt-L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627" marR="6762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lt-LT" sz="3000" dirty="0"/>
              <a:t>Results </a:t>
            </a:r>
            <a:r>
              <a:rPr lang="en-US" altLang="lt-LT" sz="3000" dirty="0" smtClean="0"/>
              <a:t>II: different MP regimes</a:t>
            </a:r>
            <a:endParaRPr lang="lt-LT" sz="30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04862" y="1183853"/>
            <a:ext cx="831561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15900"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 eaLnBrk="1" hangingPunct="1"/>
            <a:r>
              <a:rPr lang="en-US" sz="1400" b="1" dirty="0" smtClean="0">
                <a:latin typeface="+mj-lt"/>
              </a:rPr>
              <a:t>Results </a:t>
            </a:r>
            <a:r>
              <a:rPr lang="en-US" sz="1400" b="1" dirty="0">
                <a:latin typeface="+mj-lt"/>
              </a:rPr>
              <a:t>of the panel regressions with different factors impacting government bond yield spreads</a:t>
            </a:r>
            <a:endParaRPr kumimoji="0" lang="lt-LT" altLang="lt-LT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704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8" y="1192263"/>
            <a:ext cx="8648700" cy="3539728"/>
          </a:xfrm>
        </p:spPr>
        <p:txBody>
          <a:bodyPr/>
          <a:lstStyle/>
          <a:p>
            <a:endParaRPr lang="lt-L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lt-LT" sz="2600" dirty="0"/>
              <a:t>Results </a:t>
            </a:r>
            <a:r>
              <a:rPr lang="en-US" altLang="lt-LT" sz="2600" dirty="0" smtClean="0"/>
              <a:t>III: 100-day rolling windows</a:t>
            </a:r>
            <a:endParaRPr lang="lt-LT" sz="26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11177" y="1183853"/>
            <a:ext cx="798898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15900"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 eaLnBrk="1" hangingPunct="1"/>
            <a:r>
              <a:rPr lang="en-US" altLang="lt-LT" sz="1400" b="1" dirty="0" smtClean="0">
                <a:latin typeface="+mj-lt"/>
                <a:ea typeface="Calibri" pitchFamily="34" charset="0"/>
                <a:cs typeface="Times New Roman" pitchFamily="18" charset="0"/>
              </a:rPr>
              <a:t>Estimates </a:t>
            </a:r>
            <a:r>
              <a:rPr lang="en-US" altLang="lt-LT" sz="1400" b="1" dirty="0">
                <a:latin typeface="+mj-lt"/>
                <a:ea typeface="Calibri" pitchFamily="34" charset="0"/>
                <a:cs typeface="Times New Roman" pitchFamily="18" charset="0"/>
              </a:rPr>
              <a:t>of </a:t>
            </a:r>
            <a:r>
              <a:rPr lang="en-US" altLang="lt-LT" sz="1400" b="1" u="sng" dirty="0" smtClean="0">
                <a:latin typeface="+mj-lt"/>
                <a:ea typeface="Calibri" pitchFamily="34" charset="0"/>
                <a:cs typeface="Times New Roman" pitchFamily="18" charset="0"/>
              </a:rPr>
              <a:t>liquidity </a:t>
            </a:r>
            <a:r>
              <a:rPr lang="en-US" altLang="lt-LT" sz="1400" b="1" u="sng" dirty="0">
                <a:latin typeface="+mj-lt"/>
                <a:ea typeface="Calibri" pitchFamily="34" charset="0"/>
                <a:cs typeface="Times New Roman" pitchFamily="18" charset="0"/>
              </a:rPr>
              <a:t>component</a:t>
            </a:r>
            <a:r>
              <a:rPr lang="en-US" altLang="lt-LT" sz="1400" b="1" dirty="0">
                <a:latin typeface="+mj-lt"/>
                <a:ea typeface="Calibri" pitchFamily="34" charset="0"/>
                <a:cs typeface="Times New Roman" pitchFamily="18" charset="0"/>
              </a:rPr>
              <a:t> from the rolling panel regression </a:t>
            </a:r>
            <a:r>
              <a:rPr lang="en-US" altLang="lt-LT" sz="1400" b="1" dirty="0" smtClean="0">
                <a:latin typeface="+mj-lt"/>
                <a:ea typeface="Calibri" pitchFamily="34" charset="0"/>
                <a:cs typeface="Times New Roman" pitchFamily="18" charset="0"/>
              </a:rPr>
              <a:t>son </a:t>
            </a:r>
            <a:r>
              <a:rPr lang="en-US" altLang="lt-LT" sz="1400" b="1" dirty="0">
                <a:latin typeface="+mj-lt"/>
                <a:ea typeface="Calibri" pitchFamily="34" charset="0"/>
                <a:cs typeface="Times New Roman" pitchFamily="18" charset="0"/>
              </a:rPr>
              <a:t>yield spread changes</a:t>
            </a:r>
            <a:endParaRPr kumimoji="0" lang="lt-LT" altLang="lt-LT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331640" y="1491630"/>
            <a:ext cx="5976664" cy="28083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8139" y="422793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Notes: </a:t>
            </a:r>
            <a:r>
              <a:rPr lang="en-US" sz="1200" dirty="0" smtClean="0"/>
              <a:t>The </a:t>
            </a:r>
            <a:r>
              <a:rPr lang="en-US" sz="1200" dirty="0"/>
              <a:t>event lines correspond to these monetary policy announcements: 1) Possibility to use OMT </a:t>
            </a:r>
            <a:r>
              <a:rPr lang="en-US" sz="1200" dirty="0" smtClean="0"/>
              <a:t>(</a:t>
            </a:r>
            <a:r>
              <a:rPr lang="en-US" sz="1200" dirty="0"/>
              <a:t>2012-08-02); 2) </a:t>
            </a:r>
            <a:r>
              <a:rPr lang="en-US" sz="1200" dirty="0" smtClean="0"/>
              <a:t>DFR lowered to </a:t>
            </a:r>
            <a:r>
              <a:rPr lang="en-US" sz="1200" dirty="0"/>
              <a:t>minus 0.1</a:t>
            </a:r>
            <a:r>
              <a:rPr lang="en-US" sz="1200" dirty="0" smtClean="0"/>
              <a:t>% </a:t>
            </a:r>
            <a:r>
              <a:rPr lang="en-US" sz="1200" dirty="0"/>
              <a:t>and launch of targeted longer-term refinancing operations (2014-06-05); 3) Launch of PSPP (2015-01-22); 4) Expansion of monthly EAPP (including PSPP) to €80 billion (2016-03-10); 5) EAPP (including PSPP) extended until December 2017 (2016-12-08).</a:t>
            </a:r>
            <a:endParaRPr lang="lt-LT" sz="1200" dirty="0"/>
          </a:p>
        </p:txBody>
      </p:sp>
    </p:spTree>
    <p:extLst>
      <p:ext uri="{BB962C8B-B14F-4D97-AF65-F5344CB8AC3E}">
        <p14:creationId xmlns:p14="http://schemas.microsoft.com/office/powerpoint/2010/main" val="265229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8" y="1264270"/>
            <a:ext cx="8689850" cy="3539728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en-US" sz="1800" dirty="0" smtClean="0"/>
              <a:t>1) OLS regressions of 100 </a:t>
            </a:r>
            <a:r>
              <a:rPr lang="en-US" sz="1800" dirty="0"/>
              <a:t>trading-day rolling </a:t>
            </a:r>
            <a:r>
              <a:rPr lang="en-US" sz="1800" dirty="0" smtClean="0"/>
              <a:t>windows for </a:t>
            </a:r>
            <a:r>
              <a:rPr lang="en-US" sz="1800" u="sng" dirty="0" smtClean="0"/>
              <a:t>each bond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2) Panel </a:t>
            </a:r>
            <a:r>
              <a:rPr lang="en-US" sz="1800" dirty="0"/>
              <a:t>least squares model where dependent variable </a:t>
            </a:r>
            <a:r>
              <a:rPr lang="en-US" sz="1800" dirty="0" smtClean="0"/>
              <a:t>is the daily change of liquidity coefficient that comes from 1) and </a:t>
            </a:r>
            <a:r>
              <a:rPr lang="en-US" sz="1800" dirty="0"/>
              <a:t>explanatory variables are related to monetary </a:t>
            </a:r>
            <a:r>
              <a:rPr lang="en-US" sz="1800" dirty="0" smtClean="0"/>
              <a:t>policy:</a:t>
            </a:r>
          </a:p>
          <a:p>
            <a:pPr lvl="0"/>
            <a:r>
              <a:rPr lang="en-US" sz="1800" dirty="0" err="1"/>
              <a:t>Eonia</a:t>
            </a:r>
            <a:r>
              <a:rPr lang="en-US" sz="1800" dirty="0"/>
              <a:t> </a:t>
            </a:r>
            <a:r>
              <a:rPr lang="en-US" sz="1800" dirty="0" smtClean="0"/>
              <a:t>Rate </a:t>
            </a:r>
            <a:r>
              <a:rPr lang="en-US" sz="1800" dirty="0"/>
              <a:t>– 1-day interbank interest rate for the euro </a:t>
            </a:r>
            <a:r>
              <a:rPr lang="en-US" sz="1800" dirty="0" smtClean="0"/>
              <a:t>area</a:t>
            </a:r>
            <a:r>
              <a:rPr lang="en-US" sz="1800" dirty="0"/>
              <a:t>;</a:t>
            </a:r>
            <a:endParaRPr lang="lt-LT" sz="1800" dirty="0"/>
          </a:p>
          <a:p>
            <a:pPr lvl="0"/>
            <a:r>
              <a:rPr lang="en-US" sz="1800" dirty="0" smtClean="0"/>
              <a:t>Log of Bank </a:t>
            </a:r>
            <a:r>
              <a:rPr lang="en-US" sz="1800" dirty="0"/>
              <a:t>R</a:t>
            </a:r>
            <a:r>
              <a:rPr lang="en-US" sz="1800" dirty="0" smtClean="0"/>
              <a:t>eserves </a:t>
            </a:r>
            <a:r>
              <a:rPr lang="en-US" sz="1800" dirty="0"/>
              <a:t>– the sum of funds </a:t>
            </a:r>
            <a:r>
              <a:rPr lang="en-US" sz="1800" dirty="0" smtClean="0"/>
              <a:t>accumulated due to ECB </a:t>
            </a:r>
            <a:r>
              <a:rPr lang="en-US" sz="1800" dirty="0"/>
              <a:t>reserve requirements, excess liquidity in a current and deposit </a:t>
            </a:r>
            <a:r>
              <a:rPr lang="en-US" sz="1800" dirty="0" smtClean="0"/>
              <a:t>accounts;</a:t>
            </a:r>
          </a:p>
          <a:p>
            <a:pPr lvl="0"/>
            <a:r>
              <a:rPr lang="en-US" sz="1800" dirty="0" smtClean="0"/>
              <a:t>ECB MP announcements </a:t>
            </a:r>
            <a:r>
              <a:rPr lang="en-US" sz="1800" dirty="0"/>
              <a:t>– dummy variable equaling 1 when an announcement was made regarding particular monetary policy </a:t>
            </a:r>
            <a:r>
              <a:rPr lang="en-US" sz="1800" dirty="0" smtClean="0"/>
              <a:t>decisions;</a:t>
            </a:r>
          </a:p>
          <a:p>
            <a:pPr marL="45720" lvl="0" indent="0">
              <a:buNone/>
            </a:pPr>
            <a:r>
              <a:rPr lang="en-US" sz="1800" dirty="0" smtClean="0"/>
              <a:t>+ Control variables: daily change of CDS, common risk factor and maturity spread.</a:t>
            </a:r>
            <a:endParaRPr lang="lt-LT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95262"/>
            <a:ext cx="8712968" cy="864319"/>
          </a:xfrm>
        </p:spPr>
        <p:txBody>
          <a:bodyPr>
            <a:normAutofit/>
          </a:bodyPr>
          <a:lstStyle/>
          <a:p>
            <a:r>
              <a:rPr lang="en-US" altLang="lt-LT" sz="2500" dirty="0" smtClean="0"/>
              <a:t>Model IV</a:t>
            </a:r>
            <a:r>
              <a:rPr lang="en-US" altLang="lt-LT" sz="2500" dirty="0"/>
              <a:t>: D</a:t>
            </a:r>
            <a:r>
              <a:rPr lang="en-US" altLang="lt-LT" sz="2500" dirty="0" smtClean="0"/>
              <a:t>eterminants </a:t>
            </a:r>
            <a:r>
              <a:rPr lang="en-US" altLang="lt-LT" sz="2500" dirty="0"/>
              <a:t>of </a:t>
            </a:r>
            <a:r>
              <a:rPr lang="en-US" altLang="lt-LT" sz="2500" dirty="0" smtClean="0"/>
              <a:t>coefficient values of liquidity component</a:t>
            </a:r>
            <a:endParaRPr lang="lt-LT" sz="2500" dirty="0"/>
          </a:p>
        </p:txBody>
      </p:sp>
    </p:spTree>
    <p:extLst>
      <p:ext uri="{BB962C8B-B14F-4D97-AF65-F5344CB8AC3E}">
        <p14:creationId xmlns:p14="http://schemas.microsoft.com/office/powerpoint/2010/main" val="218687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4743148"/>
              </p:ext>
            </p:extLst>
          </p:nvPr>
        </p:nvGraphicFramePr>
        <p:xfrm>
          <a:off x="395536" y="1479375"/>
          <a:ext cx="8352928" cy="3540647"/>
        </p:xfrm>
        <a:graphic>
          <a:graphicData uri="http://schemas.openxmlformats.org/drawingml/2006/table">
            <a:tbl>
              <a:tblPr firstRow="1" firstCol="1" bandRow="1"/>
              <a:tblGrid>
                <a:gridCol w="1584176"/>
                <a:gridCol w="1509500"/>
                <a:gridCol w="1160129"/>
                <a:gridCol w="1362819"/>
                <a:gridCol w="1519766"/>
                <a:gridCol w="1216538"/>
              </a:tblGrid>
              <a:tr h="1885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Dependent Variable: 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Liquidity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Coefficient Value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</a:tr>
              <a:tr h="26320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Period: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Full Sample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Until July 2012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July 2012 - July 2014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July 2014 - Jan 2015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After Jan 2015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5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Lag Δ Liquidity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coefficient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value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0.02536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0.00041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0.04102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-0.10042*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0.05426***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8581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(1.17)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(0.03)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(0.84)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(-1.79)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(2.85)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5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Eonia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-0.01418***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-0.0391***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-0.0231***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-0.01846**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0.02812*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65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(-4.28)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(-5.77)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(-5.3)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(-2.11)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(1.77)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5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Δ Bank Reserves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0.00763***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-0.00523*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0.00587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-0.00143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0.05358***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65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(3.42)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(-1.88)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(0.89)</a:t>
                      </a:r>
                      <a:endParaRPr lang="lt-LT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(-0.15)</a:t>
                      </a:r>
                      <a:endParaRPr lang="lt-LT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(4.14)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Dummy MP PSPP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announcements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-0.03486***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/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 dirty="0"/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/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65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(-4.95)</a:t>
                      </a:r>
                      <a:endParaRPr lang="lt-LT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6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Dummy MP rate ann.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0.01171***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 dirty="0"/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/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/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65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(5.79)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Dummy MP other ann.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0.00496***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/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 dirty="0"/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lt-LT" sz="1100" dirty="0"/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lt-LT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65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(5.06)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5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Dummy MP all ann.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0.01208***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0.0049***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0.00386**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-0.00257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655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(7.08)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(4.79)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(2.03)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(-1.36)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Observations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400 820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44 214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108 225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39 720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208 661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Unique ISINs</a:t>
                      </a:r>
                      <a:endParaRPr lang="lt-L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471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249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297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272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374</a:t>
                      </a:r>
                      <a:endParaRPr lang="lt-L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57" marR="4195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23477"/>
            <a:ext cx="8712968" cy="932767"/>
          </a:xfrm>
        </p:spPr>
        <p:txBody>
          <a:bodyPr/>
          <a:lstStyle/>
          <a:p>
            <a:r>
              <a:rPr lang="en-US" altLang="lt-LT" sz="2600" dirty="0" smtClean="0"/>
              <a:t>Results IV</a:t>
            </a:r>
            <a:r>
              <a:rPr lang="en-US" altLang="lt-LT" sz="2600" dirty="0"/>
              <a:t>: D</a:t>
            </a:r>
            <a:r>
              <a:rPr lang="en-US" altLang="lt-LT" sz="2600" dirty="0" smtClean="0"/>
              <a:t>eterminants </a:t>
            </a:r>
            <a:r>
              <a:rPr lang="en-US" altLang="lt-LT" sz="2600" dirty="0"/>
              <a:t>of liquidity </a:t>
            </a:r>
            <a:r>
              <a:rPr lang="en-US" altLang="lt-LT" sz="2600" dirty="0" smtClean="0"/>
              <a:t>coefficient</a:t>
            </a:r>
            <a:endParaRPr lang="lt-LT" sz="26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21292" y="1203598"/>
            <a:ext cx="6707092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15900"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8925" algn="l"/>
                <a:tab pos="822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 eaLnBrk="1" hangingPunct="1"/>
            <a:r>
              <a:rPr lang="en-US" altLang="lt-LT" sz="1300" b="1" dirty="0" smtClean="0">
                <a:latin typeface="+mj-lt"/>
                <a:ea typeface="Calibri" pitchFamily="34" charset="0"/>
                <a:cs typeface="Times New Roman" pitchFamily="18" charset="0"/>
              </a:rPr>
              <a:t>Results </a:t>
            </a:r>
            <a:r>
              <a:rPr lang="en-US" altLang="lt-LT" sz="1300" b="1" dirty="0">
                <a:latin typeface="+mj-lt"/>
                <a:ea typeface="Calibri" pitchFamily="34" charset="0"/>
                <a:cs typeface="Times New Roman" pitchFamily="18" charset="0"/>
              </a:rPr>
              <a:t>of the panel regressions of liquidity component </a:t>
            </a:r>
            <a:r>
              <a:rPr lang="en-US" altLang="lt-LT" sz="1300" b="1" dirty="0" smtClean="0">
                <a:latin typeface="+mj-lt"/>
                <a:ea typeface="Calibri" pitchFamily="34" charset="0"/>
                <a:cs typeface="Times New Roman" pitchFamily="18" charset="0"/>
              </a:rPr>
              <a:t>embedded in yield spreads</a:t>
            </a:r>
            <a:endParaRPr kumimoji="0" lang="lt-LT" altLang="lt-LT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29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9512" y="1203598"/>
            <a:ext cx="8784976" cy="3888432"/>
          </a:xfrm>
        </p:spPr>
        <p:txBody>
          <a:bodyPr/>
          <a:lstStyle/>
          <a:p>
            <a:pPr algn="just">
              <a:spcBef>
                <a:spcPts val="400"/>
              </a:spcBef>
              <a:spcAft>
                <a:spcPts val="1200"/>
              </a:spcAft>
              <a:buFont typeface="Symbol" panose="05050102010706020507" pitchFamily="18" charset="2"/>
              <a:buChar char="·"/>
              <a:defRPr/>
            </a:pPr>
            <a:r>
              <a:rPr lang="en-US" sz="1800" dirty="0"/>
              <a:t>Credit risk factor is consistently priced in government bond yield spreads, while liquidity differentials are embedded during particular periods</a:t>
            </a:r>
            <a:r>
              <a:rPr lang="en-US" sz="1800" dirty="0" smtClean="0"/>
              <a:t>.</a:t>
            </a:r>
          </a:p>
          <a:p>
            <a:pPr algn="just">
              <a:spcBef>
                <a:spcPts val="400"/>
              </a:spcBef>
              <a:spcAft>
                <a:spcPts val="1200"/>
              </a:spcAft>
              <a:buFont typeface="Symbol" panose="05050102010706020507" pitchFamily="18" charset="2"/>
              <a:buChar char="·"/>
              <a:defRPr/>
            </a:pPr>
            <a:r>
              <a:rPr lang="en-US" sz="1800" dirty="0" smtClean="0"/>
              <a:t>Effect of liquidity </a:t>
            </a:r>
            <a:r>
              <a:rPr lang="en-US" sz="1800" dirty="0"/>
              <a:t>indicator </a:t>
            </a:r>
            <a:r>
              <a:rPr lang="en-US" sz="1800" dirty="0" smtClean="0"/>
              <a:t>on yield spreads has </a:t>
            </a:r>
            <a:r>
              <a:rPr lang="en-US" sz="1800" dirty="0"/>
              <a:t>been statistically insignificant since the introduction of non-standard monetary policy </a:t>
            </a:r>
            <a:r>
              <a:rPr lang="en-US" sz="1800" dirty="0" smtClean="0"/>
              <a:t>measures. </a:t>
            </a:r>
            <a:r>
              <a:rPr lang="lt-LT" sz="1800" dirty="0" smtClean="0"/>
              <a:t>L</a:t>
            </a:r>
            <a:r>
              <a:rPr lang="en-US" sz="1800" dirty="0" err="1" smtClean="0"/>
              <a:t>iquidity</a:t>
            </a:r>
            <a:r>
              <a:rPr lang="en-US" sz="1800" dirty="0" smtClean="0"/>
              <a:t> is </a:t>
            </a:r>
            <a:r>
              <a:rPr lang="en-US" sz="1800" dirty="0"/>
              <a:t>mainly </a:t>
            </a:r>
            <a:r>
              <a:rPr lang="en-US" sz="1800" dirty="0" smtClean="0"/>
              <a:t>priced-in during </a:t>
            </a:r>
            <a:r>
              <a:rPr lang="en-US" sz="1800" dirty="0"/>
              <a:t>heightened risk situations</a:t>
            </a:r>
            <a:r>
              <a:rPr lang="en-US" sz="1800" dirty="0" smtClean="0"/>
              <a:t>.</a:t>
            </a:r>
          </a:p>
          <a:p>
            <a:pPr algn="just">
              <a:spcBef>
                <a:spcPts val="400"/>
              </a:spcBef>
              <a:spcAft>
                <a:spcPts val="1200"/>
              </a:spcAft>
              <a:buFont typeface="Symbol" panose="05050102010706020507" pitchFamily="18" charset="2"/>
              <a:buChar char="·"/>
              <a:defRPr/>
            </a:pPr>
            <a:r>
              <a:rPr lang="en-US" sz="1800" dirty="0" smtClean="0"/>
              <a:t>Liquidity component </a:t>
            </a:r>
            <a:r>
              <a:rPr lang="en-US" sz="1800" dirty="0"/>
              <a:t>of yield spreads has diminished on announcement days of monetary policy decisions related to PSPP, but this effect has reversed  </a:t>
            </a:r>
            <a:r>
              <a:rPr lang="en-US" sz="1800" dirty="0" smtClean="0"/>
              <a:t>during </a:t>
            </a:r>
            <a:r>
              <a:rPr lang="en-US" sz="1800" dirty="0"/>
              <a:t>periods of declining interest rates and increasing reserves.</a:t>
            </a:r>
            <a:endParaRPr lang="en-US" sz="1800" dirty="0" smtClean="0"/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000" dirty="0" smtClean="0"/>
              <a:t>Conclusions</a:t>
            </a:r>
            <a:endParaRPr lang="en-GB" altLang="lt-LT" sz="3000" dirty="0"/>
          </a:p>
        </p:txBody>
      </p:sp>
    </p:spTree>
    <p:extLst>
      <p:ext uri="{BB962C8B-B14F-4D97-AF65-F5344CB8AC3E}">
        <p14:creationId xmlns:p14="http://schemas.microsoft.com/office/powerpoint/2010/main" val="30464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1520" y="1203598"/>
            <a:ext cx="8784976" cy="3456384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·"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Motivation and focus of the paper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·"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Relevant literature</a:t>
            </a:r>
            <a:endParaRPr lang="lt-LT" altLang="lt-LT" dirty="0" smtClean="0">
              <a:latin typeface="+mj-lt"/>
              <a:ea typeface="+mj-ea"/>
              <a:cs typeface="+mj-cs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·"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Data and methods</a:t>
            </a:r>
            <a:endParaRPr lang="en-US" altLang="lt-LT" dirty="0">
              <a:latin typeface="+mj-lt"/>
              <a:ea typeface="+mj-ea"/>
              <a:cs typeface="+mj-cs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·"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Results:</a:t>
            </a:r>
          </a:p>
          <a:p>
            <a:pPr marL="449263" indent="-182563"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lt-LT" dirty="0">
                <a:latin typeface="+mj-lt"/>
                <a:ea typeface="+mj-ea"/>
                <a:cs typeface="+mj-cs"/>
              </a:rPr>
              <a:t>B</a:t>
            </a:r>
            <a:r>
              <a:rPr lang="en-US" altLang="lt-LT" dirty="0" smtClean="0">
                <a:latin typeface="+mj-lt"/>
                <a:ea typeface="+mj-ea"/>
                <a:cs typeface="+mj-cs"/>
              </a:rPr>
              <a:t>aseline model</a:t>
            </a:r>
          </a:p>
          <a:p>
            <a:pPr marL="449263" indent="-182563"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Model with different MP regimes</a:t>
            </a:r>
          </a:p>
          <a:p>
            <a:pPr marL="449263" indent="-182563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- Rolling window model</a:t>
            </a:r>
          </a:p>
          <a:p>
            <a:pPr marL="449263" indent="-182563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lt-LT" dirty="0" smtClean="0">
                <a:latin typeface="+mj-lt"/>
                <a:ea typeface="+mj-ea"/>
                <a:cs typeface="+mj-cs"/>
              </a:rPr>
              <a:t>- Determinants of liquidity component</a:t>
            </a:r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000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13027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1520" y="1203598"/>
            <a:ext cx="8712968" cy="3888432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dirty="0" smtClean="0"/>
              <a:t>Policymakers </a:t>
            </a:r>
            <a:r>
              <a:rPr lang="en-US" dirty="0"/>
              <a:t>must have a firm understanding about </a:t>
            </a:r>
            <a:r>
              <a:rPr lang="en-US" dirty="0" smtClean="0"/>
              <a:t>the driving factors of </a:t>
            </a:r>
            <a:r>
              <a:rPr lang="en-US" dirty="0"/>
              <a:t>market </a:t>
            </a:r>
            <a:r>
              <a:rPr lang="en-US" dirty="0" smtClean="0"/>
              <a:t>rates.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dirty="0"/>
              <a:t>Changes of market liquidity affect</a:t>
            </a:r>
            <a:r>
              <a:rPr lang="lt-LT" dirty="0"/>
              <a:t> MP</a:t>
            </a:r>
            <a:r>
              <a:rPr lang="en-US" dirty="0"/>
              <a:t> transmission </a:t>
            </a:r>
            <a:r>
              <a:rPr lang="lt-LT" dirty="0"/>
              <a:t>to </a:t>
            </a:r>
            <a:r>
              <a:rPr lang="en-US" dirty="0"/>
              <a:t>the </a:t>
            </a:r>
            <a:r>
              <a:rPr lang="lt-LT" dirty="0" err="1"/>
              <a:t>real</a:t>
            </a:r>
            <a:r>
              <a:rPr lang="lt-LT" dirty="0"/>
              <a:t> </a:t>
            </a:r>
            <a:r>
              <a:rPr lang="en-US" dirty="0"/>
              <a:t>economy mainly through </a:t>
            </a:r>
            <a:r>
              <a:rPr lang="en-US" dirty="0" smtClean="0"/>
              <a:t>bond yields</a:t>
            </a:r>
            <a:r>
              <a:rPr lang="en-US" dirty="0"/>
              <a:t>, i.e. asset </a:t>
            </a:r>
            <a:r>
              <a:rPr lang="en-US" dirty="0" smtClean="0"/>
              <a:t>price </a:t>
            </a:r>
            <a:r>
              <a:rPr lang="en-US" dirty="0"/>
              <a:t>channel.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dirty="0" smtClean="0"/>
              <a:t>Importance </a:t>
            </a:r>
            <a:r>
              <a:rPr lang="en-US" dirty="0"/>
              <a:t>of various factors might have shifted in recent years due to new MP measures.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dirty="0"/>
              <a:t>I</a:t>
            </a:r>
            <a:r>
              <a:rPr lang="lt-LT" dirty="0" err="1"/>
              <a:t>mplementation</a:t>
            </a:r>
            <a:r>
              <a:rPr lang="en-US" dirty="0"/>
              <a:t> s</a:t>
            </a:r>
            <a:r>
              <a:rPr lang="lt-LT" dirty="0" err="1"/>
              <a:t>uccess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en-US" dirty="0"/>
              <a:t>QE programs</a:t>
            </a:r>
            <a:r>
              <a:rPr lang="lt-LT" dirty="0"/>
              <a:t> </a:t>
            </a:r>
            <a:r>
              <a:rPr lang="lt-LT" dirty="0" err="1"/>
              <a:t>directly</a:t>
            </a:r>
            <a:r>
              <a:rPr lang="lt-LT" dirty="0"/>
              <a:t> </a:t>
            </a:r>
            <a:r>
              <a:rPr lang="lt-LT" dirty="0" err="1"/>
              <a:t>linked</a:t>
            </a:r>
            <a:r>
              <a:rPr lang="lt-LT" dirty="0"/>
              <a:t> to </a:t>
            </a:r>
            <a:r>
              <a:rPr lang="en-US" dirty="0"/>
              <a:t>the evolving </a:t>
            </a:r>
            <a:r>
              <a:rPr lang="lt-LT" dirty="0" err="1"/>
              <a:t>liquidity</a:t>
            </a:r>
            <a:r>
              <a:rPr lang="en-US" dirty="0"/>
              <a:t> conditions</a:t>
            </a:r>
            <a:r>
              <a:rPr lang="en-US" dirty="0" smtClean="0"/>
              <a:t>.</a:t>
            </a:r>
            <a:endParaRPr lang="en-US" altLang="lt-LT" dirty="0">
              <a:sym typeface="Wingdings"/>
            </a:endParaRPr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000" dirty="0" smtClean="0"/>
              <a:t>Motivation</a:t>
            </a:r>
            <a:endParaRPr lang="en-GB" altLang="lt-LT" sz="3000" dirty="0"/>
          </a:p>
        </p:txBody>
      </p:sp>
    </p:spTree>
    <p:extLst>
      <p:ext uri="{BB962C8B-B14F-4D97-AF65-F5344CB8AC3E}">
        <p14:creationId xmlns:p14="http://schemas.microsoft.com/office/powerpoint/2010/main" val="185263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1520" y="1275606"/>
            <a:ext cx="8856984" cy="3888432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altLang="lt-LT" dirty="0" smtClean="0"/>
              <a:t>To </a:t>
            </a:r>
            <a:r>
              <a:rPr lang="en-US" altLang="lt-LT" dirty="0"/>
              <a:t>identify the underlying factors of euro area government bond yield </a:t>
            </a:r>
            <a:r>
              <a:rPr lang="en-US" altLang="lt-LT" dirty="0" smtClean="0"/>
              <a:t>spreads.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endParaRPr lang="en-US" altLang="lt-LT" dirty="0" smtClean="0"/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altLang="lt-LT" dirty="0" smtClean="0"/>
              <a:t>Special focus on: </a:t>
            </a:r>
          </a:p>
          <a:p>
            <a:pPr marL="457200" indent="-98425">
              <a:spcBef>
                <a:spcPts val="400"/>
              </a:spcBef>
              <a:spcAft>
                <a:spcPts val="400"/>
              </a:spcAft>
              <a:buAutoNum type="arabicParenR"/>
              <a:defRPr/>
            </a:pPr>
            <a:r>
              <a:rPr lang="en-US" altLang="lt-LT" dirty="0" smtClean="0"/>
              <a:t> Liquidity component of yield spreads; </a:t>
            </a:r>
          </a:p>
          <a:p>
            <a:pPr marL="457200" indent="-98425">
              <a:spcBef>
                <a:spcPts val="400"/>
              </a:spcBef>
              <a:spcAft>
                <a:spcPts val="400"/>
              </a:spcAft>
              <a:buAutoNum type="arabicParenR"/>
              <a:defRPr/>
            </a:pPr>
            <a:r>
              <a:rPr lang="en-US" dirty="0" smtClean="0"/>
              <a:t> Monetary policy perspective of liquidity – yield dependence.</a:t>
            </a:r>
            <a:endParaRPr lang="en-US" altLang="lt-LT" dirty="0" smtClean="0"/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endParaRPr lang="en-US" altLang="lt-LT" sz="1400" dirty="0" smtClean="0">
              <a:sym typeface="Wingdings"/>
            </a:endParaRPr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000" dirty="0" smtClean="0"/>
              <a:t>Our focus</a:t>
            </a:r>
            <a:endParaRPr lang="en-GB" altLang="lt-LT" sz="3000" dirty="0">
              <a:solidFill>
                <a:srgbClr val="0048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62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1520" y="1203598"/>
            <a:ext cx="8856984" cy="3888432"/>
          </a:xfrm>
        </p:spPr>
        <p:txBody>
          <a:bodyPr/>
          <a:lstStyle/>
          <a:p>
            <a:pPr marL="0" indent="0">
              <a:spcBef>
                <a:spcPts val="400"/>
              </a:spcBef>
              <a:spcAft>
                <a:spcPts val="400"/>
              </a:spcAft>
              <a:buNone/>
              <a:defRPr/>
            </a:pPr>
            <a:r>
              <a:rPr lang="en-US" sz="1800" dirty="0" smtClean="0"/>
              <a:t>Relative importance of liquidity component</a:t>
            </a:r>
            <a:r>
              <a:rPr lang="lt-LT" sz="1800" dirty="0" smtClean="0"/>
              <a:t> </a:t>
            </a:r>
            <a:r>
              <a:rPr lang="lt-LT" sz="1800" dirty="0" err="1" smtClean="0"/>
              <a:t>on</a:t>
            </a:r>
            <a:r>
              <a:rPr lang="lt-LT" sz="1800" dirty="0" smtClean="0"/>
              <a:t> </a:t>
            </a:r>
            <a:r>
              <a:rPr lang="en-US" sz="1800" dirty="0" smtClean="0"/>
              <a:t>euro area </a:t>
            </a:r>
            <a:r>
              <a:rPr lang="lt-LT" sz="1800" dirty="0" err="1" smtClean="0"/>
              <a:t>yield</a:t>
            </a:r>
            <a:r>
              <a:rPr lang="lt-LT" sz="1800" dirty="0" smtClean="0"/>
              <a:t> </a:t>
            </a:r>
            <a:r>
              <a:rPr lang="lt-LT" sz="1800" dirty="0" err="1" smtClean="0"/>
              <a:t>spreads</a:t>
            </a:r>
            <a:r>
              <a:rPr lang="en-US" sz="1800" dirty="0" smtClean="0"/>
              <a:t>:</a:t>
            </a:r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  <a:defRPr/>
            </a:pPr>
            <a:endParaRPr lang="en-US" sz="1800" dirty="0" smtClean="0"/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sz="1600" dirty="0" err="1" smtClean="0"/>
              <a:t>Manganelli</a:t>
            </a:r>
            <a:r>
              <a:rPr lang="en-US" sz="1600" dirty="0" smtClean="0"/>
              <a:t> </a:t>
            </a:r>
            <a:r>
              <a:rPr lang="en-US" sz="1600" dirty="0"/>
              <a:t>and </a:t>
            </a:r>
            <a:r>
              <a:rPr lang="en-US" sz="1600" dirty="0" err="1"/>
              <a:t>Wolswijk</a:t>
            </a:r>
            <a:r>
              <a:rPr lang="en-US" sz="1600" dirty="0"/>
              <a:t> (2009</a:t>
            </a:r>
            <a:r>
              <a:rPr lang="en-US" sz="1600" dirty="0" smtClean="0"/>
              <a:t>), </a:t>
            </a:r>
            <a:r>
              <a:rPr lang="en-US" sz="1600" dirty="0" err="1"/>
              <a:t>Afonso</a:t>
            </a:r>
            <a:r>
              <a:rPr lang="en-US" sz="1600" dirty="0"/>
              <a:t> et al (2015</a:t>
            </a:r>
            <a:r>
              <a:rPr lang="en-US" sz="1600" dirty="0" smtClean="0"/>
              <a:t>): country-specific credit risk is key.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sz="1600" dirty="0" err="1"/>
              <a:t>Borgy</a:t>
            </a:r>
            <a:r>
              <a:rPr lang="en-US" sz="1600" dirty="0"/>
              <a:t> et al (</a:t>
            </a:r>
            <a:r>
              <a:rPr lang="en-US" sz="1600" dirty="0" smtClean="0"/>
              <a:t>2011), </a:t>
            </a:r>
            <a:r>
              <a:rPr lang="en-US" sz="1600" dirty="0" err="1" smtClean="0"/>
              <a:t>Favero</a:t>
            </a:r>
            <a:r>
              <a:rPr lang="en-US" sz="1600" dirty="0" smtClean="0"/>
              <a:t> et al (2010): international (common) risks dominate</a:t>
            </a:r>
            <a:r>
              <a:rPr lang="lt-LT" sz="1600" dirty="0" smtClean="0"/>
              <a:t> </a:t>
            </a:r>
            <a:r>
              <a:rPr lang="lt-LT" sz="1600" dirty="0" err="1" smtClean="0"/>
              <a:t>over</a:t>
            </a:r>
            <a:r>
              <a:rPr lang="lt-LT" sz="1600" dirty="0" smtClean="0"/>
              <a:t> </a:t>
            </a:r>
            <a:r>
              <a:rPr lang="lt-LT" sz="1600" dirty="0" err="1" smtClean="0"/>
              <a:t>other</a:t>
            </a:r>
            <a:r>
              <a:rPr lang="lt-LT" sz="1600" dirty="0" smtClean="0"/>
              <a:t> </a:t>
            </a:r>
            <a:r>
              <a:rPr lang="lt-LT" sz="1600" dirty="0" err="1" smtClean="0"/>
              <a:t>factors</a:t>
            </a:r>
            <a:r>
              <a:rPr lang="en-US" sz="1600" dirty="0" smtClean="0"/>
              <a:t>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sz="1600" dirty="0" err="1"/>
              <a:t>Bernoth</a:t>
            </a:r>
            <a:r>
              <a:rPr lang="en-US" sz="1600" dirty="0"/>
              <a:t> and Erdogan (2010): liquidity premium stops playing significant role after country enters EMU.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sz="1600" dirty="0" err="1" smtClean="0"/>
              <a:t>Alquist</a:t>
            </a:r>
            <a:r>
              <a:rPr lang="en-US" sz="1600" dirty="0" smtClean="0"/>
              <a:t> </a:t>
            </a:r>
            <a:r>
              <a:rPr lang="en-US" sz="1600" dirty="0"/>
              <a:t>(2008</a:t>
            </a:r>
            <a:r>
              <a:rPr lang="en-US" sz="1600" dirty="0" smtClean="0"/>
              <a:t>): liquidity is similar</a:t>
            </a:r>
            <a:r>
              <a:rPr lang="lt-LT" sz="1600" dirty="0" err="1" smtClean="0"/>
              <a:t>ly</a:t>
            </a:r>
            <a:r>
              <a:rPr lang="lt-LT" sz="1600" dirty="0" smtClean="0"/>
              <a:t> </a:t>
            </a:r>
            <a:r>
              <a:rPr lang="lt-LT" sz="1600" dirty="0" err="1" smtClean="0"/>
              <a:t>important</a:t>
            </a:r>
            <a:r>
              <a:rPr lang="lt-LT" sz="1600" dirty="0" smtClean="0"/>
              <a:t> </a:t>
            </a:r>
            <a:r>
              <a:rPr lang="lt-LT" sz="1600" dirty="0" err="1" smtClean="0"/>
              <a:t>as</a:t>
            </a:r>
            <a:r>
              <a:rPr lang="lt-LT" sz="1600" dirty="0" smtClean="0"/>
              <a:t> </a:t>
            </a:r>
            <a:r>
              <a:rPr lang="en-US" sz="1600" dirty="0" smtClean="0"/>
              <a:t>the </a:t>
            </a:r>
            <a:r>
              <a:rPr lang="en-US" sz="1600" dirty="0"/>
              <a:t>business-cycle </a:t>
            </a:r>
            <a:r>
              <a:rPr lang="en-US" sz="1600" dirty="0" smtClean="0"/>
              <a:t>risk.</a:t>
            </a:r>
          </a:p>
          <a:p>
            <a:pPr>
              <a:spcBef>
                <a:spcPts val="400"/>
              </a:spcBef>
              <a:spcAft>
                <a:spcPts val="400"/>
              </a:spcAft>
              <a:buFont typeface="Symbol" panose="05050102010706020507" pitchFamily="18" charset="2"/>
              <a:buChar char="·"/>
              <a:defRPr/>
            </a:pPr>
            <a:r>
              <a:rPr lang="en-US" sz="1600" dirty="0" err="1" smtClean="0"/>
              <a:t>Ejsing</a:t>
            </a:r>
            <a:r>
              <a:rPr lang="en-US" sz="1600" dirty="0" smtClean="0"/>
              <a:t> </a:t>
            </a:r>
            <a:r>
              <a:rPr lang="en-US" sz="1600" dirty="0"/>
              <a:t>and </a:t>
            </a:r>
            <a:r>
              <a:rPr lang="en-US" sz="1600" dirty="0" err="1"/>
              <a:t>Sihvonen</a:t>
            </a:r>
            <a:r>
              <a:rPr lang="en-US" sz="1600" dirty="0"/>
              <a:t> (2009</a:t>
            </a:r>
            <a:r>
              <a:rPr lang="en-US" sz="1600" dirty="0" smtClean="0"/>
              <a:t>)</a:t>
            </a:r>
            <a:r>
              <a:rPr lang="lt-LT" sz="1600" dirty="0" smtClean="0"/>
              <a:t> </a:t>
            </a:r>
            <a:r>
              <a:rPr lang="lt-LT" sz="1600" dirty="0" err="1" smtClean="0"/>
              <a:t>and</a:t>
            </a:r>
            <a:r>
              <a:rPr lang="en-US" sz="1600" dirty="0" smtClean="0"/>
              <a:t> </a:t>
            </a:r>
            <a:r>
              <a:rPr lang="en-US" sz="1600" dirty="0" err="1"/>
              <a:t>Afonso</a:t>
            </a:r>
            <a:r>
              <a:rPr lang="en-US" sz="1600" dirty="0"/>
              <a:t> et al (2015</a:t>
            </a:r>
            <a:r>
              <a:rPr lang="en-US" sz="1600" dirty="0" smtClean="0"/>
              <a:t>): liquidity component is statistically </a:t>
            </a:r>
            <a:r>
              <a:rPr lang="en-US" sz="1600" dirty="0"/>
              <a:t>significant </a:t>
            </a:r>
            <a:r>
              <a:rPr lang="en-US" sz="1600" dirty="0" smtClean="0"/>
              <a:t>only during turbulent times.</a:t>
            </a:r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000" dirty="0" smtClean="0"/>
              <a:t>Relevant literature I</a:t>
            </a:r>
            <a:endParaRPr lang="en-GB" altLang="lt-LT" sz="3000" dirty="0"/>
          </a:p>
        </p:txBody>
      </p:sp>
    </p:spTree>
    <p:extLst>
      <p:ext uri="{BB962C8B-B14F-4D97-AF65-F5344CB8AC3E}">
        <p14:creationId xmlns:p14="http://schemas.microsoft.com/office/powerpoint/2010/main" val="15357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1520" y="1203598"/>
            <a:ext cx="8856984" cy="3888432"/>
          </a:xfrm>
        </p:spPr>
        <p:txBody>
          <a:bodyPr/>
          <a:lstStyle/>
          <a:p>
            <a:pPr marL="0" indent="0">
              <a:spcBef>
                <a:spcPts val="400"/>
              </a:spcBef>
              <a:spcAft>
                <a:spcPts val="400"/>
              </a:spcAft>
              <a:buNone/>
              <a:defRPr/>
            </a:pPr>
            <a:r>
              <a:rPr lang="en-US" altLang="lt-LT" sz="1800" dirty="0" smtClean="0">
                <a:sym typeface="Wingdings"/>
              </a:rPr>
              <a:t>Non-standard MP effect on liquidity:</a:t>
            </a:r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  <a:defRPr/>
            </a:pPr>
            <a:endParaRPr lang="en-US" altLang="lt-LT" sz="1800" dirty="0" smtClean="0">
              <a:sym typeface="Wingdings"/>
            </a:endParaRPr>
          </a:p>
          <a:p>
            <a:pPr>
              <a:spcBef>
                <a:spcPts val="400"/>
              </a:spcBef>
              <a:spcAft>
                <a:spcPts val="400"/>
              </a:spcAft>
              <a:defRPr/>
            </a:pPr>
            <a:r>
              <a:rPr lang="en-US" altLang="lt-LT" sz="1600" dirty="0" smtClean="0">
                <a:sym typeface="Wingdings"/>
              </a:rPr>
              <a:t>IMF (2015): positive due </a:t>
            </a:r>
            <a:r>
              <a:rPr lang="en-US" altLang="lt-LT" sz="1600" dirty="0">
                <a:sym typeface="Wingdings"/>
              </a:rPr>
              <a:t>to reduction of market making and trading </a:t>
            </a:r>
            <a:r>
              <a:rPr lang="en-US" altLang="lt-LT" sz="1600" dirty="0" smtClean="0">
                <a:sym typeface="Wingdings"/>
              </a:rPr>
              <a:t>costs.</a:t>
            </a:r>
          </a:p>
          <a:p>
            <a:pPr>
              <a:spcBef>
                <a:spcPts val="400"/>
              </a:spcBef>
              <a:spcAft>
                <a:spcPts val="400"/>
              </a:spcAft>
              <a:defRPr/>
            </a:pPr>
            <a:r>
              <a:rPr lang="en-US" altLang="lt-LT" sz="1600" dirty="0">
                <a:sym typeface="Wingdings"/>
              </a:rPr>
              <a:t>Christensen and </a:t>
            </a:r>
            <a:r>
              <a:rPr lang="en-US" altLang="lt-LT" sz="1600" dirty="0" err="1">
                <a:sym typeface="Wingdings"/>
              </a:rPr>
              <a:t>Gillan</a:t>
            </a:r>
            <a:r>
              <a:rPr lang="en-US" altLang="lt-LT" sz="1600" dirty="0">
                <a:sym typeface="Wingdings"/>
              </a:rPr>
              <a:t> (</a:t>
            </a:r>
            <a:r>
              <a:rPr lang="en-US" altLang="lt-LT" sz="1600" dirty="0" smtClean="0">
                <a:sym typeface="Wingdings"/>
              </a:rPr>
              <a:t>2017</a:t>
            </a:r>
            <a:r>
              <a:rPr lang="en-US" altLang="lt-LT" sz="1600" dirty="0">
                <a:sym typeface="Wingdings"/>
              </a:rPr>
              <a:t>): positive due to </a:t>
            </a:r>
            <a:r>
              <a:rPr lang="en-US" altLang="lt-LT" sz="1600" dirty="0" smtClean="0">
                <a:sym typeface="Wingdings"/>
              </a:rPr>
              <a:t>reduction in search-and-bargaining frictions.</a:t>
            </a:r>
          </a:p>
          <a:p>
            <a:pPr>
              <a:spcBef>
                <a:spcPts val="400"/>
              </a:spcBef>
              <a:spcAft>
                <a:spcPts val="400"/>
              </a:spcAft>
              <a:defRPr/>
            </a:pPr>
            <a:r>
              <a:rPr lang="en-US" altLang="lt-LT" sz="1600" dirty="0" err="1">
                <a:sym typeface="Wingdings"/>
              </a:rPr>
              <a:t>Boermans</a:t>
            </a:r>
            <a:r>
              <a:rPr lang="en-US" altLang="lt-LT" sz="1600" dirty="0">
                <a:sym typeface="Wingdings"/>
              </a:rPr>
              <a:t> and </a:t>
            </a:r>
            <a:r>
              <a:rPr lang="en-US" altLang="lt-LT" sz="1600" dirty="0" err="1">
                <a:sym typeface="Wingdings"/>
              </a:rPr>
              <a:t>Keshkov</a:t>
            </a:r>
            <a:r>
              <a:rPr lang="en-US" altLang="lt-LT" sz="1600" dirty="0">
                <a:sym typeface="Wingdings"/>
              </a:rPr>
              <a:t> (</a:t>
            </a:r>
            <a:r>
              <a:rPr lang="en-US" altLang="lt-LT" sz="1600" dirty="0" smtClean="0">
                <a:sym typeface="Wingdings"/>
              </a:rPr>
              <a:t>2018): distortionary due </a:t>
            </a:r>
            <a:r>
              <a:rPr lang="en-US" altLang="lt-LT" sz="1600" dirty="0">
                <a:sym typeface="Wingdings"/>
              </a:rPr>
              <a:t>to </a:t>
            </a:r>
            <a:r>
              <a:rPr lang="en-US" sz="1600" dirty="0" smtClean="0"/>
              <a:t>increased </a:t>
            </a:r>
            <a:r>
              <a:rPr lang="en-US" sz="1600" dirty="0"/>
              <a:t>ownership </a:t>
            </a:r>
            <a:r>
              <a:rPr lang="en-US" sz="1600" dirty="0" smtClean="0"/>
              <a:t>concentration (i.e. effects of bond scarcity).</a:t>
            </a:r>
          </a:p>
          <a:p>
            <a:pPr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1600" dirty="0" err="1"/>
              <a:t>Schlepper</a:t>
            </a:r>
            <a:r>
              <a:rPr lang="en-US" sz="1600" dirty="0"/>
              <a:t> et al (2017</a:t>
            </a:r>
            <a:r>
              <a:rPr lang="en-US" sz="1600" dirty="0" smtClean="0"/>
              <a:t>): </a:t>
            </a:r>
            <a:r>
              <a:rPr lang="lt-LT" sz="1600" dirty="0" err="1" smtClean="0"/>
              <a:t>stronger</a:t>
            </a:r>
            <a:r>
              <a:rPr lang="en-US" sz="1600" dirty="0" smtClean="0"/>
              <a:t> </a:t>
            </a:r>
            <a:r>
              <a:rPr lang="en-US" sz="1600" dirty="0"/>
              <a:t>during periods of </a:t>
            </a:r>
            <a:r>
              <a:rPr lang="en-US" sz="1600" dirty="0" smtClean="0"/>
              <a:t>overall low </a:t>
            </a:r>
            <a:r>
              <a:rPr lang="en-US" sz="1600" dirty="0"/>
              <a:t>liquidity and higher yields.</a:t>
            </a:r>
            <a:endParaRPr lang="en-US" altLang="lt-LT" sz="1600" dirty="0" smtClean="0">
              <a:sym typeface="Wingdings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  <a:defRPr/>
            </a:pPr>
            <a:endParaRPr lang="en-US" altLang="lt-LT" sz="1400" dirty="0">
              <a:sym typeface="Wingdings"/>
            </a:endParaRPr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lt-LT" sz="3000" dirty="0" smtClean="0"/>
              <a:t>Relevant literature II</a:t>
            </a:r>
            <a:endParaRPr lang="en-GB" altLang="lt-LT" sz="3000" dirty="0"/>
          </a:p>
        </p:txBody>
      </p:sp>
    </p:spTree>
    <p:extLst>
      <p:ext uri="{BB962C8B-B14F-4D97-AF65-F5344CB8AC3E}">
        <p14:creationId xmlns:p14="http://schemas.microsoft.com/office/powerpoint/2010/main" val="15263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4270"/>
            <a:ext cx="8648700" cy="3539728"/>
          </a:xfrm>
        </p:spPr>
        <p:txBody>
          <a:bodyPr/>
          <a:lstStyle/>
          <a:p>
            <a:r>
              <a:rPr lang="en-US" sz="1800" dirty="0" smtClean="0"/>
              <a:t>Daily data from June 2011 until March 2018.</a:t>
            </a:r>
          </a:p>
          <a:p>
            <a:endParaRPr lang="lt-LT" sz="1800" dirty="0" smtClean="0"/>
          </a:p>
          <a:p>
            <a:r>
              <a:rPr lang="en-US" sz="1800" dirty="0" smtClean="0"/>
              <a:t>Source</a:t>
            </a:r>
            <a:r>
              <a:rPr lang="lt-LT" sz="1800" dirty="0" smtClean="0"/>
              <a:t>: </a:t>
            </a:r>
            <a:r>
              <a:rPr lang="en-US" sz="1800" dirty="0"/>
              <a:t>Thomson Reuters </a:t>
            </a:r>
            <a:r>
              <a:rPr lang="en-US" sz="1800" dirty="0" smtClean="0"/>
              <a:t>and MTS (inter-dealer platform for EA bond trading).</a:t>
            </a:r>
          </a:p>
          <a:p>
            <a:endParaRPr lang="lt-LT" sz="1800" dirty="0"/>
          </a:p>
          <a:p>
            <a:r>
              <a:rPr lang="en-US" sz="1800" dirty="0"/>
              <a:t>500 different government bonds </a:t>
            </a:r>
            <a:r>
              <a:rPr lang="en-US" sz="1800" dirty="0" smtClean="0"/>
              <a:t>from 6 largest </a:t>
            </a:r>
            <a:r>
              <a:rPr lang="en-US" sz="1800" dirty="0"/>
              <a:t>euro area </a:t>
            </a:r>
            <a:r>
              <a:rPr lang="en-US" sz="1800" dirty="0" smtClean="0"/>
              <a:t>markets: Germany</a:t>
            </a:r>
            <a:r>
              <a:rPr lang="en-US" sz="1800" dirty="0"/>
              <a:t>, France, Italy, Spain, the Netherlands and </a:t>
            </a:r>
            <a:r>
              <a:rPr lang="en-US" sz="1800" dirty="0" smtClean="0"/>
              <a:t>Belgium.</a:t>
            </a:r>
          </a:p>
          <a:p>
            <a:endParaRPr lang="en-US" sz="1800" dirty="0" smtClean="0"/>
          </a:p>
          <a:p>
            <a:r>
              <a:rPr lang="en-US" sz="1800" dirty="0"/>
              <a:t>The dependent variable </a:t>
            </a:r>
            <a:r>
              <a:rPr lang="en-US" sz="1800" dirty="0" smtClean="0"/>
              <a:t>is </a:t>
            </a:r>
            <a:r>
              <a:rPr lang="en-US" sz="1800" dirty="0"/>
              <a:t>the </a:t>
            </a:r>
            <a:r>
              <a:rPr lang="en-US" sz="1800" u="sng" dirty="0"/>
              <a:t>yield </a:t>
            </a:r>
            <a:r>
              <a:rPr lang="en-US" sz="1800" u="sng" dirty="0" smtClean="0"/>
              <a:t>spread over overnight index swap</a:t>
            </a:r>
            <a:r>
              <a:rPr lang="en-US" sz="1800" dirty="0" smtClean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Data</a:t>
            </a:r>
            <a:endParaRPr lang="lt-LT" sz="3000" dirty="0"/>
          </a:p>
        </p:txBody>
      </p:sp>
    </p:spTree>
    <p:extLst>
      <p:ext uri="{BB962C8B-B14F-4D97-AF65-F5344CB8AC3E}">
        <p14:creationId xmlns:p14="http://schemas.microsoft.com/office/powerpoint/2010/main" val="255069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264270"/>
                <a:ext cx="8648700" cy="353972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lt-LT" sz="1600" i="1" smtClean="0"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Illiquidity</m:t>
                          </m:r>
                          <m:r>
                            <m:rPr>
                              <m:nor/>
                            </m:rPr>
                            <a:rPr lang="en-US" sz="1600" i="1">
                              <a:effectLst/>
                              <a:latin typeface="Times New Roman"/>
                              <a:ea typeface="Calibri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Score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5,</m:t>
                          </m:r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t</m:t>
                          </m:r>
                        </m:sub>
                      </m:sSub>
                      <m:r>
                        <m:rPr>
                          <m:nor/>
                        </m:rPr>
                        <a:rPr lang="en-US" sz="1600">
                          <a:effectLst/>
                          <a:latin typeface="Times New Roman"/>
                          <a:ea typeface="Calibri"/>
                        </a:rPr>
                        <m:t>= </m:t>
                      </m:r>
                      <m:f>
                        <m:fPr>
                          <m:ctrlPr>
                            <a:rPr lang="lt-LT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(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lt-LT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=1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5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lt-LT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Ask</m:t>
                                  </m:r>
                                  <m:d>
                                    <m:dPr>
                                      <m:ctrlPr>
                                        <a:rPr lang="lt-LT" sz="16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1600">
                                          <a:effectLst/>
                                          <a:latin typeface="Times New Roman"/>
                                          <a:ea typeface="Calibri"/>
                                        </a:rPr>
                                        <m:t>J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nary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 –</m:t>
                          </m:r>
                          <m:r>
                            <a:rPr lang="en-US" sz="1600" b="0" i="1" smtClean="0">
                              <a:effectLst/>
                              <a:latin typeface="Cambria Math"/>
                              <a:ea typeface="Calibri"/>
                            </a:rPr>
                            <m:t> 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lt-LT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=1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5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lt-LT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Bid</m:t>
                                  </m:r>
                                  <m:d>
                                    <m:dPr>
                                      <m:ctrlPr>
                                        <a:rPr lang="lt-LT" sz="16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1600">
                                          <a:effectLst/>
                                          <a:latin typeface="Times New Roman"/>
                                          <a:ea typeface="Calibri"/>
                                        </a:rPr>
                                        <m:t>J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)/5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ctrlPr>
                                <a:rPr lang="lt-LT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=1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5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lt-LT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Q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Ask</m:t>
                                  </m:r>
                                  <m:d>
                                    <m:dPr>
                                      <m:ctrlPr>
                                        <a:rPr lang="lt-LT" sz="16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1600">
                                          <a:effectLst/>
                                          <a:latin typeface="Times New Roman"/>
                                          <a:ea typeface="Calibri"/>
                                        </a:rPr>
                                        <m:t>J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nary>
                          <m:r>
                            <m:rPr>
                              <m:nor/>
                            </m:rPr>
                            <a:rPr lang="en-US" sz="1600">
                              <a:effectLst/>
                              <a:latin typeface="Times New Roman"/>
                              <a:ea typeface="Calibri"/>
                            </a:rPr>
                            <m:t> +  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lt-LT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=1</m:t>
                              </m:r>
                            </m:sub>
                            <m:sup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Times New Roman"/>
                                  <a:ea typeface="Calibri"/>
                                </a:rPr>
                                <m:t>5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lt-LT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Q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Times New Roman"/>
                                      <a:ea typeface="Calibri"/>
                                    </a:rPr>
                                    <m:t>Bid</m:t>
                                  </m:r>
                                  <m:d>
                                    <m:dPr>
                                      <m:ctrlPr>
                                        <a:rPr lang="lt-LT" sz="16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1600">
                                          <a:effectLst/>
                                          <a:latin typeface="Times New Roman"/>
                                          <a:ea typeface="Calibri"/>
                                        </a:rPr>
                                        <m:t>J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nary>
                        </m:den>
                      </m:f>
                      <m:r>
                        <m:rPr>
                          <m:nor/>
                        </m:rPr>
                        <a:rPr lang="en-US" sz="1600">
                          <a:effectLst/>
                          <a:latin typeface="Times New Roman"/>
                          <a:ea typeface="Calibri"/>
                        </a:rPr>
                        <m:t> </m:t>
                      </m:r>
                    </m:oMath>
                  </m:oMathPara>
                </a14:m>
                <a:endParaRPr lang="en-US" sz="1600" dirty="0" smtClean="0"/>
              </a:p>
              <a:p>
                <a:pPr marL="0" indent="0">
                  <a:buNone/>
                </a:pPr>
                <a:endParaRPr lang="lt-LT" sz="1600" dirty="0" smtClean="0"/>
              </a:p>
              <a:p>
                <a:pPr marL="0" indent="0">
                  <a:buNone/>
                </a:pPr>
                <a:r>
                  <a:rPr lang="en-US" sz="1600" i="1" dirty="0" smtClean="0"/>
                  <a:t>t</a:t>
                </a:r>
                <a:r>
                  <a:rPr lang="en-US" sz="1600" dirty="0" smtClean="0"/>
                  <a:t> – the </a:t>
                </a:r>
                <a:r>
                  <a:rPr lang="en-US" sz="1600" dirty="0"/>
                  <a:t>time at which the limit-order book is calculated; </a:t>
                </a:r>
                <a:endParaRPr lang="en-US" sz="1600" dirty="0" smtClean="0"/>
              </a:p>
              <a:p>
                <a:pPr marL="0" indent="0">
                  <a:buNone/>
                </a:pPr>
                <a:r>
                  <a:rPr lang="en-US" sz="1600" i="1" dirty="0" smtClean="0"/>
                  <a:t>P</a:t>
                </a:r>
                <a:r>
                  <a:rPr lang="en-US" sz="1600" dirty="0" smtClean="0"/>
                  <a:t> – the </a:t>
                </a:r>
                <a:r>
                  <a:rPr lang="en-US" sz="1600" dirty="0"/>
                  <a:t>price in the limit-order book; </a:t>
                </a:r>
                <a:endParaRPr lang="en-US" sz="1600" dirty="0" smtClean="0"/>
              </a:p>
              <a:p>
                <a:pPr marL="0" indent="0">
                  <a:buNone/>
                </a:pPr>
                <a:r>
                  <a:rPr lang="en-US" sz="1600" i="1" dirty="0" smtClean="0"/>
                  <a:t>Q</a:t>
                </a:r>
                <a:r>
                  <a:rPr lang="en-US" sz="1600" dirty="0" smtClean="0"/>
                  <a:t> – the </a:t>
                </a:r>
                <a:r>
                  <a:rPr lang="en-US" sz="1600" dirty="0"/>
                  <a:t>quantity that can be traded at a given quoted price; </a:t>
                </a:r>
                <a:endParaRPr lang="en-US" sz="1600" dirty="0" smtClean="0"/>
              </a:p>
              <a:p>
                <a:pPr marL="0" indent="0">
                  <a:buNone/>
                </a:pPr>
                <a:r>
                  <a:rPr lang="en-US" sz="1600" i="1" dirty="0" smtClean="0"/>
                  <a:t>Ask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and </a:t>
                </a:r>
                <a:r>
                  <a:rPr lang="en-US" sz="1600" i="1" dirty="0"/>
                  <a:t>Bid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– the </a:t>
                </a:r>
                <a:r>
                  <a:rPr lang="en-US" sz="1600" dirty="0"/>
                  <a:t>side of the limit-order book; </a:t>
                </a:r>
                <a:endParaRPr lang="en-US" sz="1600" dirty="0" smtClean="0"/>
              </a:p>
              <a:p>
                <a:pPr marL="0" indent="0">
                  <a:buNone/>
                </a:pPr>
                <a:r>
                  <a:rPr lang="en-US" sz="1600" i="1" dirty="0" smtClean="0"/>
                  <a:t>j</a:t>
                </a:r>
                <a:r>
                  <a:rPr lang="en-US" sz="1600" dirty="0" smtClean="0"/>
                  <a:t> –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the </a:t>
                </a:r>
                <a:r>
                  <a:rPr lang="en-US" sz="1600" dirty="0"/>
                  <a:t>order of priority of the offers in the limit-order book, i.e. from first to fifth best ask/bid price and its corresponding quantity</a:t>
                </a:r>
                <a:r>
                  <a:rPr lang="en-US" sz="1600" dirty="0" smtClean="0"/>
                  <a:t>.</a:t>
                </a:r>
                <a:endParaRPr lang="lt-LT" sz="1600" dirty="0"/>
              </a:p>
              <a:p>
                <a:endParaRPr lang="lt-LT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264270"/>
                <a:ext cx="8648700" cy="3539728"/>
              </a:xfrm>
              <a:blipFill rotWithShape="1">
                <a:blip r:embed="rId3"/>
                <a:stretch>
                  <a:fillRect l="-352"/>
                </a:stretch>
              </a:blipFill>
            </p:spPr>
            <p:txBody>
              <a:bodyPr/>
              <a:lstStyle/>
              <a:p>
                <a:r>
                  <a:rPr lang="lt-L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Data: liquidity indicator</a:t>
            </a:r>
            <a:endParaRPr lang="lt-LT" sz="3000" dirty="0"/>
          </a:p>
        </p:txBody>
      </p:sp>
    </p:spTree>
    <p:extLst>
      <p:ext uri="{BB962C8B-B14F-4D97-AF65-F5344CB8AC3E}">
        <p14:creationId xmlns:p14="http://schemas.microsoft.com/office/powerpoint/2010/main" val="313413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195263"/>
            <a:ext cx="7740650" cy="620316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Order book: example of one trading day</a:t>
            </a:r>
            <a:endParaRPr lang="lt-LT" sz="2800" dirty="0"/>
          </a:p>
        </p:txBody>
      </p:sp>
      <p:pic>
        <p:nvPicPr>
          <p:cNvPr id="4" name="Picture 3" descr="C:\Users\jurksas\Desktop\intraday charts\proposals book for one bond in one day (minutely)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88"/>
          <a:stretch/>
        </p:blipFill>
        <p:spPr bwMode="auto">
          <a:xfrm>
            <a:off x="1541960" y="1131590"/>
            <a:ext cx="6054376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656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047291651B8846AA20EDE09C89E7DD" ma:contentTypeVersion="0" ma:contentTypeDescription="Create a new document." ma:contentTypeScope="" ma:versionID="0f7f8bbd5796a2a9fd1aefcf7c1ad9b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6F789D-E306-4A38-BC0C-A58AD99764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FCD827-4FD2-40A5-B4E9-AFF4695996B8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5AFCE30-3330-4D28-8038-7CA0AA5F7E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3642</TotalTime>
  <Words>1814</Words>
  <Application>Microsoft Office PowerPoint</Application>
  <PresentationFormat>On-screen Show (16:9)</PresentationFormat>
  <Paragraphs>371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Grid</vt:lpstr>
      <vt:lpstr> Monetary Policy Interaction with Government Bond Yields and Liquidity</vt:lpstr>
      <vt:lpstr>Outline</vt:lpstr>
      <vt:lpstr>Motivation</vt:lpstr>
      <vt:lpstr>Our focus</vt:lpstr>
      <vt:lpstr>Relevant literature I</vt:lpstr>
      <vt:lpstr>Relevant literature II</vt:lpstr>
      <vt:lpstr>Data</vt:lpstr>
      <vt:lpstr>Data: liquidity indicator</vt:lpstr>
      <vt:lpstr>Order book: example of one trading day</vt:lpstr>
      <vt:lpstr>Data: explanatory variables</vt:lpstr>
      <vt:lpstr>Panel least squares regression method</vt:lpstr>
      <vt:lpstr>Results I: baseline model</vt:lpstr>
      <vt:lpstr>Model II: different MP regimes</vt:lpstr>
      <vt:lpstr>Results II: different MP regimes</vt:lpstr>
      <vt:lpstr>Results III: 100-day rolling windows</vt:lpstr>
      <vt:lpstr>Model IV: Determinants of coefficient values of liquidity component</vt:lpstr>
      <vt:lpstr>Results IV: Determinants of liquidity coefficient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ECB GovC474: 3(a, b). Economic situation &amp; monetary policy</dc:title>
  <dc:creator>Sigitas Šiaudinis</dc:creator>
  <cp:lastModifiedBy>Linas Jurkšas</cp:lastModifiedBy>
  <cp:revision>166</cp:revision>
  <cp:lastPrinted>2018-11-21T13:42:41Z</cp:lastPrinted>
  <dcterms:modified xsi:type="dcterms:W3CDTF">2018-12-03T06:26:01Z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0x01010001047291651B8846AA20EDE09C89E7DD</vt:lpwstr>
  </property>
</Properties>
</file>